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80" r:id="rId25"/>
    <p:sldId id="278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1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0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12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7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54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8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08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2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21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64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31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03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0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8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0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794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353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6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40BFD-F2A3-4E87-B003-DA1A1F4111D8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3268E-1C12-440C-B37D-60EA685A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6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selikamal8485@g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89" y="1028991"/>
            <a:ext cx="8355918" cy="503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231" y="339757"/>
            <a:ext cx="8305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Infrastructure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4231" y="862977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Frame/setup/structure/substructure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6004" y="5957401"/>
            <a:ext cx="8305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The infrastructure of this house is very strong.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32" y="1593485"/>
            <a:ext cx="8327572" cy="41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7567" y="401360"/>
            <a:ext cx="8305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Slender stone column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7567" y="999171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</a:t>
            </a:r>
            <a:r>
              <a:rPr lang="en-US" sz="2800" b="1" dirty="0" smtClean="0">
                <a:latin typeface="Book Antiqua" pitchFamily="18" charset="0"/>
              </a:rPr>
              <a:t>slim/trim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8452" y="6029982"/>
            <a:ext cx="835228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 smtClean="0">
                <a:latin typeface="Book Antiqua" pitchFamily="18" charset="0"/>
              </a:rPr>
              <a:t>The building is made with slender stone columns.</a:t>
            </a:r>
            <a:endParaRPr lang="en-US" sz="2800" b="1" spc="-100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38" y="1596982"/>
            <a:ext cx="8341397" cy="4283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7443" y="324295"/>
            <a:ext cx="664549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Aisle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7443" y="911910"/>
            <a:ext cx="664549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Narrow way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7443" y="5802486"/>
            <a:ext cx="664549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There are different aisles in this market.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43" y="1442091"/>
            <a:ext cx="6645498" cy="4160595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3171" y="312939"/>
            <a:ext cx="7790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A. look at the picture. Work in pair Talk about the picture and ask and answer the following questions with your partner.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82" y="1667487"/>
            <a:ext cx="7772400" cy="3154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119082" y="4976610"/>
            <a:ext cx="9221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latin typeface="Book Antiqua" pitchFamily="18" charset="0"/>
              </a:rPr>
              <a:t>What is this building?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Book Antiqua" pitchFamily="18" charset="0"/>
              </a:rPr>
              <a:t>Do you have a building like this in your town/village?</a:t>
            </a:r>
          </a:p>
          <a:p>
            <a:r>
              <a:rPr lang="en-US" sz="2400" b="1" dirty="0" smtClean="0">
                <a:latin typeface="Book Antiqua" pitchFamily="18" charset="0"/>
              </a:rPr>
              <a:t>3.   What do we call it?</a:t>
            </a:r>
          </a:p>
          <a:p>
            <a:r>
              <a:rPr lang="en-US" sz="2400" b="1" dirty="0" smtClean="0">
                <a:latin typeface="Book Antiqua" pitchFamily="18" charset="0"/>
              </a:rPr>
              <a:t>4.   What is it for?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8269" y="1667487"/>
            <a:ext cx="1915189" cy="34577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P</a:t>
            </a:r>
            <a:r>
              <a:rPr lang="bn-BD" sz="3600" b="1" dirty="0" smtClean="0">
                <a:solidFill>
                  <a:srgbClr val="002060"/>
                </a:solidFill>
              </a:rPr>
              <a:t>air  work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1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3341" y="376296"/>
            <a:ext cx="1035024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At first we will know what </a:t>
            </a:r>
            <a:r>
              <a:rPr lang="en-US" sz="2800" dirty="0" smtClean="0"/>
              <a:t>is</a:t>
            </a:r>
            <a:r>
              <a:rPr lang="bn-BD" sz="2800" dirty="0" smtClean="0"/>
              <a:t> “Heritage” 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5448531" y="2795555"/>
            <a:ext cx="5943600" cy="1020361"/>
          </a:xfrm>
          <a:prstGeom prst="leftArrow">
            <a:avLst>
              <a:gd name="adj1" fmla="val 100000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>
                <a:solidFill>
                  <a:schemeClr val="tx1"/>
                </a:solidFill>
                <a:latin typeface="Book Antiqua" pitchFamily="18" charset="0"/>
              </a:rPr>
              <a:t>l</a:t>
            </a:r>
            <a:r>
              <a:rPr lang="bn-BD" sz="2800" b="1" dirty="0" smtClean="0">
                <a:solidFill>
                  <a:schemeClr val="tx1"/>
                </a:solidFill>
                <a:latin typeface="Book Antiqua" pitchFamily="18" charset="0"/>
              </a:rPr>
              <a:t>ive with them in the present 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5448531" y="4836277"/>
            <a:ext cx="5943600" cy="1137634"/>
          </a:xfrm>
          <a:prstGeom prst="leftArrow">
            <a:avLst>
              <a:gd name="adj1" fmla="val 100000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A</a:t>
            </a:r>
            <a:r>
              <a:rPr lang="bn-BD" sz="2800" b="1" dirty="0" smtClean="0">
                <a:solidFill>
                  <a:schemeClr val="tx1"/>
                </a:solidFill>
                <a:latin typeface="Book Antiqua" pitchFamily="18" charset="0"/>
              </a:rPr>
              <a:t>nd then pass on to our children or future generation. 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539986" y="1017027"/>
            <a:ext cx="5943600" cy="946097"/>
          </a:xfrm>
          <a:prstGeom prst="leftArrow">
            <a:avLst>
              <a:gd name="adj1" fmla="val 100000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Book Antiqua" pitchFamily="18" charset="0"/>
              </a:rPr>
              <a:t>“Heritage” is what we inherit from the past 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343941" y="1965988"/>
            <a:ext cx="951043" cy="829567"/>
          </a:xfrm>
          <a:prstGeom prst="downArrow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511786" y="3815916"/>
            <a:ext cx="866335" cy="988647"/>
          </a:xfrm>
          <a:prstGeom prst="downArrow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/>
          <a:stretch/>
        </p:blipFill>
        <p:spPr>
          <a:xfrm>
            <a:off x="1171977" y="1369623"/>
            <a:ext cx="4090442" cy="4734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3" y="662188"/>
            <a:ext cx="5176600" cy="3673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r="12373"/>
          <a:stretch/>
        </p:blipFill>
        <p:spPr>
          <a:xfrm>
            <a:off x="6625966" y="297286"/>
            <a:ext cx="4688338" cy="48628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24683" y="4811817"/>
            <a:ext cx="51766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Book Antiqua" pitchFamily="18" charset="0"/>
              </a:rPr>
              <a:t>The ‘Shat Gambuj Mosque’ in Bagerhat is such a heritage. 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5966" y="5427370"/>
            <a:ext cx="51766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It became a UNESCO World Heritage Site in 1985. 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3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99" y="797510"/>
            <a:ext cx="4520485" cy="5262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36783" y="810388"/>
            <a:ext cx="320040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endParaRPr lang="bn-BD" sz="2800" b="1" dirty="0" smtClean="0">
              <a:latin typeface="Book Antiqua" pitchFamily="18" charset="0"/>
            </a:endParaRPr>
          </a:p>
          <a:p>
            <a:pPr algn="ctr"/>
            <a:endParaRPr lang="bn-BD" sz="2800" b="1" dirty="0">
              <a:latin typeface="Book Antiqua" pitchFamily="18" charset="0"/>
            </a:endParaRPr>
          </a:p>
          <a:p>
            <a:pPr algn="ctr"/>
            <a:r>
              <a:rPr lang="bn-BD" sz="2800" b="1" dirty="0" smtClean="0">
                <a:latin typeface="Book Antiqua" pitchFamily="18" charset="0"/>
              </a:rPr>
              <a:t>The historic Mosque City was known as ‘Khalifatabad’.It is situated at the outskrits of Bagerhat town.</a:t>
            </a:r>
          </a:p>
          <a:p>
            <a:pPr algn="ctr"/>
            <a:endParaRPr lang="bn-BD" sz="2800" b="1" dirty="0">
              <a:latin typeface="Book Antiqua" pitchFamily="18" charset="0"/>
            </a:endParaRPr>
          </a:p>
          <a:p>
            <a:pPr algn="ctr"/>
            <a:endParaRPr lang="bn-BD" sz="2800" b="1" dirty="0" smtClean="0">
              <a:latin typeface="Book Antiqua" pitchFamily="18" charset="0"/>
            </a:endParaRPr>
          </a:p>
          <a:p>
            <a:pPr algn="ctr"/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343666" y="4056844"/>
            <a:ext cx="605307" cy="5280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3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"/>
          <a:stretch/>
        </p:blipFill>
        <p:spPr>
          <a:xfrm>
            <a:off x="1255095" y="622371"/>
            <a:ext cx="3741907" cy="56132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62" y="622371"/>
            <a:ext cx="5808715" cy="36233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421661" y="4665969"/>
            <a:ext cx="592462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>
                <a:latin typeface="Book Antiqua" pitchFamily="18" charset="0"/>
              </a:rPr>
              <a:t>‘</a:t>
            </a:r>
            <a:r>
              <a:rPr lang="bn-BD" sz="3200" b="1" dirty="0" smtClean="0">
                <a:latin typeface="Book Antiqua" pitchFamily="18" charset="0"/>
              </a:rPr>
              <a:t>Khalifatabad’ was founded by the Turkish general “Ulugh Khan Jahan” 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5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" r="3896" b="42142"/>
          <a:stretch/>
        </p:blipFill>
        <p:spPr>
          <a:xfrm>
            <a:off x="1671032" y="2578211"/>
            <a:ext cx="8764595" cy="2039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7694" y="494762"/>
            <a:ext cx="387393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 77 low height domes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2299952" y="1111620"/>
            <a:ext cx="590281" cy="1600890"/>
          </a:xfrm>
          <a:prstGeom prst="upArrow">
            <a:avLst>
              <a:gd name="adj1" fmla="val 49726"/>
              <a:gd name="adj2" fmla="val 519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1032" y="494762"/>
            <a:ext cx="452517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spc="-100" dirty="0">
                <a:latin typeface="Book Antiqua" pitchFamily="18" charset="0"/>
              </a:rPr>
              <a:t>S</a:t>
            </a:r>
            <a:r>
              <a:rPr lang="en-US" sz="2800" b="1" spc="-100" dirty="0" smtClean="0">
                <a:latin typeface="Book Antiqua" pitchFamily="18" charset="0"/>
              </a:rPr>
              <a:t>maller domes in 4 corners</a:t>
            </a:r>
            <a:endParaRPr lang="en-US" sz="2800" b="1" spc="-100" dirty="0"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1032" y="5509890"/>
            <a:ext cx="8764595" cy="8051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11 Arched doorways on east</a:t>
            </a:r>
          </a:p>
        </p:txBody>
      </p:sp>
      <p:sp>
        <p:nvSpPr>
          <p:cNvPr id="8" name="Up Arrow 7"/>
          <p:cNvSpPr/>
          <p:nvPr/>
        </p:nvSpPr>
        <p:spPr>
          <a:xfrm>
            <a:off x="9138633" y="4487584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8148033" y="4481936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8681433" y="4476295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7005033" y="4489196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7637492" y="4487584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395433" y="4487584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5719501" y="4481937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4414233" y="4481938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5071005" y="4487584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3804633" y="4481939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>
            <a:off x="3175983" y="4481940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>
            <a:off x="7706435" y="1111620"/>
            <a:ext cx="590281" cy="2267036"/>
          </a:xfrm>
          <a:prstGeom prst="upArrow">
            <a:avLst>
              <a:gd name="adj1" fmla="val 49726"/>
              <a:gd name="adj2" fmla="val 519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5"/>
          <a:stretch/>
        </p:blipFill>
        <p:spPr>
          <a:xfrm>
            <a:off x="2169884" y="395275"/>
            <a:ext cx="7599711" cy="5004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 rot="16200000">
            <a:off x="7684916" y="4685389"/>
            <a:ext cx="1790697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6200000">
            <a:off x="7369613" y="4728024"/>
            <a:ext cx="1705428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200000">
            <a:off x="7040195" y="4756543"/>
            <a:ext cx="1648390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3016990" y="4685389"/>
            <a:ext cx="1790697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3515598" y="4685389"/>
            <a:ext cx="1790697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6200000">
            <a:off x="4214495" y="4756543"/>
            <a:ext cx="1648389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6200000">
            <a:off x="4921084" y="4818740"/>
            <a:ext cx="1523995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53769" y="5809338"/>
            <a:ext cx="771582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7 Arched doors in both south &amp; north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9743" y="2552700"/>
            <a:ext cx="3200400" cy="1752600"/>
          </a:xfrm>
          <a:prstGeom prst="rightArrow">
            <a:avLst>
              <a:gd name="adj1" fmla="val 66563"/>
              <a:gd name="adj2" fmla="val 5000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ook Antiqua" pitchFamily="18" charset="0"/>
              </a:rPr>
              <a:t>South of the mosque</a:t>
            </a:r>
            <a:endParaRPr lang="en-US" sz="32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9120079" y="2198918"/>
            <a:ext cx="2590800" cy="2619825"/>
          </a:xfrm>
          <a:prstGeom prst="leftArrow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East of the mosque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16200000">
            <a:off x="8116181" y="4644904"/>
            <a:ext cx="1842162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0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2131254" y="466843"/>
            <a:ext cx="7875632" cy="853254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lephant" pitchFamily="18" charset="0"/>
                <a:cs typeface="Times New Roman" pitchFamily="18" charset="0"/>
              </a:rPr>
              <a:t>IDENTITY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1254" y="1439286"/>
            <a:ext cx="8102991" cy="2677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Selina Akter </a:t>
            </a:r>
            <a:endParaRPr lang="en-US" sz="4400" b="1" dirty="0" smtClean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bn-BD" sz="28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Asst.teacher</a:t>
            </a:r>
            <a:endParaRPr lang="en-US" sz="2800" b="1" dirty="0" smtClean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Bohoddar kata High School</a:t>
            </a: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Chakaria,Cox’s Bazar</a:t>
            </a: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E-mail: </a:t>
            </a:r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  <a:hlinkClick r:id="rId2"/>
              </a:rPr>
              <a:t>selikamal8485@gmail.com</a:t>
            </a:r>
            <a:endParaRPr lang="bn-BD" sz="2400" b="1" dirty="0" smtClean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Mobile:01815851776</a:t>
            </a:r>
            <a:endParaRPr lang="bn-BD" sz="2400" b="1" dirty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4220" y="4335076"/>
            <a:ext cx="8110025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endParaRPr lang="bn-BD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ENGLISH FOR TODAY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CLASS : </a:t>
            </a:r>
            <a:r>
              <a:rPr lang="bn-BD" sz="2400" dirty="0" smtClean="0">
                <a:latin typeface="Times New Roman" pitchFamily="18" charset="0"/>
                <a:cs typeface="Times New Roman" pitchFamily="18" charset="0"/>
              </a:rPr>
              <a:t>Nine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76" y="4573454"/>
            <a:ext cx="1090172" cy="133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64" y="1585511"/>
            <a:ext cx="1880216" cy="2010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9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92" y="341290"/>
            <a:ext cx="7760058" cy="5104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3492" y="5594296"/>
            <a:ext cx="776005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Inside the mosque</a:t>
            </a:r>
            <a:endParaRPr lang="en-US" sz="4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4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98" y="565596"/>
            <a:ext cx="6412434" cy="42607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89898" y="5242010"/>
            <a:ext cx="651546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atin typeface="Book Antiqua" pitchFamily="18" charset="0"/>
              </a:rPr>
              <a:t>The west wall in the interior has 11 ‘mihrabs’.</a:t>
            </a:r>
            <a:endParaRPr lang="en-US" sz="36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870" y="5116759"/>
            <a:ext cx="865138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The interior western wall of the mosque is beautifully decorated with terracotta .</a:t>
            </a:r>
            <a:endParaRPr lang="en-US" sz="36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71" y="536310"/>
            <a:ext cx="8509712" cy="4440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37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7935" y="468216"/>
            <a:ext cx="1101613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Group</a:t>
            </a:r>
            <a:r>
              <a:rPr lang="en-US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work</a:t>
            </a:r>
            <a:endParaRPr lang="en-US" sz="4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935" y="1670255"/>
            <a:ext cx="4149143" cy="440120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bn-BD" sz="2800" b="1" dirty="0" smtClean="0">
              <a:latin typeface="Book Antiqua" pitchFamily="18" charset="0"/>
            </a:endParaRPr>
          </a:p>
          <a:p>
            <a:pPr algn="just"/>
            <a:r>
              <a:rPr lang="en-US" sz="2800" b="1" dirty="0" smtClean="0">
                <a:latin typeface="Book Antiqua" pitchFamily="18" charset="0"/>
              </a:rPr>
              <a:t> Look at the picture of the Star Mosque in Dhaka. Write a description on the </a:t>
            </a:r>
            <a:r>
              <a:rPr lang="en-US" sz="2800" b="1" dirty="0">
                <a:latin typeface="Book Antiqua" pitchFamily="18" charset="0"/>
              </a:rPr>
              <a:t>Star </a:t>
            </a:r>
            <a:r>
              <a:rPr lang="en-US" sz="2800" b="1" dirty="0" smtClean="0">
                <a:latin typeface="Book Antiqua" pitchFamily="18" charset="0"/>
              </a:rPr>
              <a:t>Mosque with the help of the given clues. </a:t>
            </a:r>
            <a:r>
              <a:rPr lang="en-US" sz="2800" b="1" dirty="0" smtClean="0">
                <a:solidFill>
                  <a:srgbClr val="0070C0"/>
                </a:solidFill>
                <a:latin typeface="Book Antiqua" pitchFamily="18" charset="0"/>
              </a:rPr>
              <a:t>( See the clues in the text book).</a:t>
            </a:r>
            <a:endParaRPr lang="bn-BD" sz="28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just"/>
            <a:endParaRPr lang="en-US" sz="28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0"/>
          <a:stretch/>
        </p:blipFill>
        <p:spPr>
          <a:xfrm>
            <a:off x="4999149" y="1670255"/>
            <a:ext cx="6613301" cy="4401205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835380"/>
              </p:ext>
            </p:extLst>
          </p:nvPr>
        </p:nvGraphicFramePr>
        <p:xfrm>
          <a:off x="3176788" y="1710260"/>
          <a:ext cx="7874358" cy="483531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37179"/>
                <a:gridCol w="3937179"/>
              </a:tblGrid>
              <a:tr h="55577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Shat </a:t>
                      </a:r>
                      <a:r>
                        <a:rPr lang="en-US" sz="2800" dirty="0" err="1" smtClean="0"/>
                        <a:t>Gambuj</a:t>
                      </a:r>
                      <a:r>
                        <a:rPr lang="en-US" sz="2800" dirty="0" smtClean="0"/>
                        <a:t> Mosque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Information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55577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Founded by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55577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When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55577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Number of domes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55577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Number of pillars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55577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Arches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90361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Thickness of the arches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555777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Mihrabs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76789" y="463953"/>
            <a:ext cx="7860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Read the text again and fill the table given in the textbook. 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02276" y="1541171"/>
            <a:ext cx="2343955" cy="400909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>
                <a:solidFill>
                  <a:schemeClr val="bg1"/>
                </a:solidFill>
                <a:latin typeface="Book Antiqua" pitchFamily="18" charset="0"/>
              </a:rPr>
              <a:t>Evaluation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3532" y="2342032"/>
            <a:ext cx="38636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Khan Jahan Ali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3531" y="2865252"/>
            <a:ext cx="38636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15</a:t>
            </a:r>
            <a:r>
              <a:rPr lang="bn-BD" sz="2800" b="1" baseline="30000" dirty="0" smtClean="0">
                <a:latin typeface="Book Antiqua" pitchFamily="18" charset="0"/>
              </a:rPr>
              <a:t>th</a:t>
            </a:r>
            <a:r>
              <a:rPr lang="bn-BD" sz="2800" b="1" dirty="0" smtClean="0">
                <a:latin typeface="Book Antiqua" pitchFamily="18" charset="0"/>
              </a:rPr>
              <a:t> century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3530" y="3404503"/>
            <a:ext cx="38636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77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3530" y="3943754"/>
            <a:ext cx="38636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60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3530" y="4483005"/>
            <a:ext cx="38636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25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3530" y="5126949"/>
            <a:ext cx="38636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6 feet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3682" y="6015591"/>
            <a:ext cx="38636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11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5783471" y="1754945"/>
            <a:ext cx="4581377" cy="1983544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chemeClr val="tx1"/>
                </a:solidFill>
                <a:latin typeface="Book Antiqua" pitchFamily="18" charset="0"/>
              </a:rPr>
              <a:t>Home</a:t>
            </a:r>
            <a:r>
              <a:rPr lang="en-US" sz="5400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Book Antiqua" pitchFamily="18" charset="0"/>
              </a:rPr>
              <a:t>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12" y="555521"/>
            <a:ext cx="3390316" cy="33903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3379" y="3945837"/>
            <a:ext cx="9803788" cy="21394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Write a paragraph on </a:t>
            </a:r>
            <a:r>
              <a:rPr lang="bn-BD" sz="40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“The Shat Gambuj Mosque”</a:t>
            </a:r>
            <a:r>
              <a:rPr lang="en-US" sz="40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r>
              <a:rPr lang="bn-BD" sz="40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9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8006" y="3859660"/>
            <a:ext cx="82296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What do you mean by the video?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74144" y="369605"/>
            <a:ext cx="6520376" cy="191320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Let us enjoy a video</a:t>
            </a:r>
          </a:p>
        </p:txBody>
      </p:sp>
      <p:sp>
        <p:nvSpPr>
          <p:cNvPr id="4" name="Cloud 3"/>
          <p:cNvSpPr/>
          <p:nvPr/>
        </p:nvSpPr>
        <p:spPr>
          <a:xfrm>
            <a:off x="3364523" y="4704113"/>
            <a:ext cx="5936566" cy="162481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Book Antiqua" pitchFamily="18" charset="0"/>
              </a:rPr>
              <a:t>Shat </a:t>
            </a:r>
            <a:r>
              <a:rPr lang="en-US" sz="4400" b="1" dirty="0" err="1">
                <a:solidFill>
                  <a:srgbClr val="002060"/>
                </a:solidFill>
                <a:latin typeface="Book Antiqua" pitchFamily="18" charset="0"/>
              </a:rPr>
              <a:t>Gambuj</a:t>
            </a:r>
            <a:r>
              <a:rPr lang="en-US" sz="4400" b="1" dirty="0">
                <a:solidFill>
                  <a:srgbClr val="002060"/>
                </a:solidFill>
                <a:latin typeface="Book Antiqua" pitchFamily="18" charset="0"/>
              </a:rPr>
              <a:t> Mosque</a:t>
            </a: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247596"/>
              </p:ext>
            </p:extLst>
          </p:nvPr>
        </p:nvGraphicFramePr>
        <p:xfrm>
          <a:off x="5506676" y="2323970"/>
          <a:ext cx="1512310" cy="127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6676" y="2323970"/>
                        <a:ext cx="1512310" cy="1276012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6" y="1049626"/>
            <a:ext cx="4945487" cy="3709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8"/>
          <a:stretch/>
        </p:blipFill>
        <p:spPr>
          <a:xfrm>
            <a:off x="6334260" y="1049626"/>
            <a:ext cx="5009882" cy="36491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96130" y="5021346"/>
            <a:ext cx="4748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Shat </a:t>
            </a:r>
            <a:r>
              <a:rPr lang="en-US" sz="3200" b="1" dirty="0" err="1" smtClean="0">
                <a:latin typeface="Book Antiqua" pitchFamily="18" charset="0"/>
              </a:rPr>
              <a:t>Gambuj</a:t>
            </a:r>
            <a:r>
              <a:rPr lang="en-US" sz="3200" b="1" dirty="0" smtClean="0">
                <a:latin typeface="Book Antiqua" pitchFamily="18" charset="0"/>
              </a:rPr>
              <a:t> Mosque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1873" y="5021345"/>
            <a:ext cx="4748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ook Antiqua" pitchFamily="18" charset="0"/>
              </a:rPr>
              <a:t>The Statue of Liberty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8270" y="5673352"/>
            <a:ext cx="640938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What </a:t>
            </a:r>
            <a:r>
              <a:rPr lang="bn-BD" sz="3600" b="1" dirty="0" smtClean="0">
                <a:latin typeface="Book Antiqua" pitchFamily="18" charset="0"/>
              </a:rPr>
              <a:t>are</a:t>
            </a:r>
            <a:r>
              <a:rPr lang="en-US" sz="3600" b="1" dirty="0" smtClean="0">
                <a:latin typeface="Book Antiqua" pitchFamily="18" charset="0"/>
              </a:rPr>
              <a:t> this?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9764" y="5733301"/>
            <a:ext cx="548639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A world Heritage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125" y="336062"/>
            <a:ext cx="10507017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Lets see some pictures</a:t>
            </a:r>
            <a:r>
              <a:rPr lang="bn-BD" sz="3200" b="1" dirty="0" smtClean="0">
                <a:latin typeface="Book Antiqua" pitchFamily="18" charset="0"/>
              </a:rPr>
              <a:t>-</a:t>
            </a:r>
            <a:endParaRPr lang="en-US" sz="3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9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988845" y="408907"/>
            <a:ext cx="8229279" cy="1720948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Book Antiqua" pitchFamily="18" charset="0"/>
              </a:rPr>
              <a:t>Our today’s topic is-</a:t>
            </a:r>
            <a:endParaRPr lang="en-US" sz="4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2152" y="2315150"/>
            <a:ext cx="9208073" cy="3635273"/>
            <a:chOff x="1932152" y="2315150"/>
            <a:chExt cx="9208073" cy="3635273"/>
          </a:xfrm>
        </p:grpSpPr>
        <p:sp>
          <p:nvSpPr>
            <p:cNvPr id="2" name="Oval 1"/>
            <p:cNvSpPr/>
            <p:nvPr/>
          </p:nvSpPr>
          <p:spPr>
            <a:xfrm>
              <a:off x="1932152" y="2315150"/>
              <a:ext cx="9208073" cy="363527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Book Antiqua" pitchFamily="18" charset="0"/>
                </a:rPr>
                <a:t>The Shat </a:t>
              </a:r>
              <a:r>
                <a:rPr lang="en-US" sz="4000" b="1" dirty="0" err="1">
                  <a:solidFill>
                    <a:srgbClr val="7030A0"/>
                  </a:solidFill>
                  <a:latin typeface="Book Antiqua" pitchFamily="18" charset="0"/>
                </a:rPr>
                <a:t>Gambuj</a:t>
              </a:r>
              <a:r>
                <a:rPr lang="en-US" sz="4000" b="1" dirty="0">
                  <a:solidFill>
                    <a:srgbClr val="7030A0"/>
                  </a:solidFill>
                  <a:latin typeface="Book Antiqua" pitchFamily="18" charset="0"/>
                </a:rPr>
                <a:t> Mosque (A world heritage</a:t>
              </a:r>
              <a:r>
                <a:rPr lang="en-US" sz="4000" b="1" dirty="0" smtClean="0">
                  <a:solidFill>
                    <a:srgbClr val="7030A0"/>
                  </a:solidFill>
                  <a:latin typeface="Book Antiqua" pitchFamily="18" charset="0"/>
                </a:rPr>
                <a:t>)</a:t>
              </a:r>
              <a:endParaRPr lang="bn-BD" sz="4000" b="1" dirty="0" smtClean="0">
                <a:solidFill>
                  <a:srgbClr val="7030A0"/>
                </a:solidFill>
                <a:latin typeface="Book Antiqua" pitchFamily="18" charset="0"/>
              </a:endParaRPr>
            </a:p>
            <a:p>
              <a:pPr algn="ctr"/>
              <a:endParaRPr lang="en-US" sz="4400" b="1" dirty="0">
                <a:latin typeface="Book Antiqua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88388" y="4430332"/>
              <a:ext cx="2895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Book Antiqua" pitchFamily="18" charset="0"/>
                </a:rPr>
                <a:t>Unit-8</a:t>
              </a:r>
            </a:p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Book Antiqua" pitchFamily="18" charset="0"/>
                </a:rPr>
                <a:t>Lesson-1</a:t>
              </a:r>
              <a:endParaRPr lang="en-US" sz="3200" b="1" dirty="0">
                <a:solidFill>
                  <a:srgbClr val="0070C0"/>
                </a:solidFill>
                <a:latin typeface="Book Antiqua" pitchFamily="18" charset="0"/>
              </a:endParaRPr>
            </a:p>
          </p:txBody>
        </p:sp>
      </p:grpSp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91365" y="505265"/>
            <a:ext cx="5486400" cy="1066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Learning outcomes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4221" y="2337582"/>
            <a:ext cx="929874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Andalus" pitchFamily="18" charset="-78"/>
                <a:cs typeface="Andalus" pitchFamily="18" charset="-78"/>
              </a:rPr>
              <a:t>By the end of the lesson, we will be able to-</a:t>
            </a:r>
            <a:r>
              <a:rPr lang="bn-BD" sz="4000" b="1" u="sng" dirty="0" smtClean="0">
                <a:latin typeface="Andalus" pitchFamily="18" charset="-78"/>
                <a:cs typeface="Andalus" pitchFamily="18" charset="-78"/>
              </a:rPr>
              <a:t> </a:t>
            </a:r>
            <a:endParaRPr lang="bn-BD" sz="1600" b="1" u="sng" dirty="0" smtClean="0">
              <a:latin typeface="Andalus" pitchFamily="18" charset="-78"/>
              <a:cs typeface="Andalus" pitchFamily="18" charset="-78"/>
            </a:endParaRPr>
          </a:p>
          <a:p>
            <a:endParaRPr lang="bn-BD" b="1" u="sng" dirty="0" smtClean="0">
              <a:latin typeface="Andalus" pitchFamily="18" charset="-78"/>
              <a:cs typeface="Andalus" pitchFamily="18" charset="-78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ask and answer questions</a:t>
            </a:r>
            <a:r>
              <a:rPr lang="bn-BD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3200" dirty="0" smtClean="0">
              <a:latin typeface="Andalus" pitchFamily="18" charset="-78"/>
              <a:cs typeface="Andalus" pitchFamily="18" charset="-78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read </a:t>
            </a:r>
            <a:r>
              <a:rPr lang="en-US" sz="3200" dirty="0">
                <a:latin typeface="Andalus" pitchFamily="18" charset="-78"/>
                <a:cs typeface="Andalus" pitchFamily="18" charset="-78"/>
              </a:rPr>
              <a:t>and understand 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text </a:t>
            </a:r>
            <a:r>
              <a:rPr lang="en-US" sz="3200" dirty="0">
                <a:latin typeface="Andalus" pitchFamily="18" charset="-78"/>
                <a:cs typeface="Andalus" pitchFamily="18" charset="-78"/>
              </a:rPr>
              <a:t>through silent 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reading</a:t>
            </a:r>
            <a:r>
              <a:rPr lang="bn-BD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bn-BD" sz="3200" dirty="0">
                <a:latin typeface="Andalus" pitchFamily="18" charset="-78"/>
                <a:cs typeface="Andalus" pitchFamily="18" charset="-78"/>
              </a:rPr>
              <a:t>d</a:t>
            </a:r>
            <a:r>
              <a:rPr lang="bn-BD" sz="3200" dirty="0" smtClean="0">
                <a:latin typeface="Andalus" pitchFamily="18" charset="-78"/>
                <a:cs typeface="Andalus" pitchFamily="18" charset="-78"/>
              </a:rPr>
              <a:t>escribe a place.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  <a:p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Frame 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8018" y="435735"/>
            <a:ext cx="84582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Let us introduce with some new words/key words.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4410" y="1079903"/>
            <a:ext cx="632782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Unique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4411" y="1624036"/>
            <a:ext cx="632782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Exclusive/exceptional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4410" y="6012808"/>
            <a:ext cx="632782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Taj Mahal </a:t>
            </a:r>
            <a:r>
              <a:rPr lang="en-US" sz="2800" b="1" dirty="0" smtClean="0">
                <a:latin typeface="Book Antiqua" pitchFamily="18" charset="0"/>
              </a:rPr>
              <a:t>is a unique world heritage.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11" y="2292439"/>
            <a:ext cx="6327820" cy="3562604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9229" y="400823"/>
            <a:ext cx="8305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Mangrove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9229" y="1016878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Coastal tree/tree grows on river bank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1002" y="5957031"/>
            <a:ext cx="828402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 err="1" smtClean="0">
                <a:latin typeface="Book Antiqua" pitchFamily="18" charset="0"/>
              </a:rPr>
              <a:t>Sunderban</a:t>
            </a:r>
            <a:r>
              <a:rPr lang="en-US" sz="2800" b="1" spc="-100" dirty="0" smtClean="0">
                <a:latin typeface="Book Antiqua" pitchFamily="18" charset="0"/>
              </a:rPr>
              <a:t> is one of the biggest mangrove forests.</a:t>
            </a:r>
            <a:endParaRPr lang="en-US" sz="2800" b="1" spc="-100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03" y="1725769"/>
            <a:ext cx="8284026" cy="4045591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1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319" y="400823"/>
            <a:ext cx="732365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itchFamily="18" charset="0"/>
              </a:rPr>
              <a:t>colony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319" y="1016878"/>
            <a:ext cx="732365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</a:t>
            </a:r>
            <a:r>
              <a:rPr lang="bn-BD" sz="2800" b="1" dirty="0" smtClean="0">
                <a:latin typeface="Book Antiqua" pitchFamily="18" charset="0"/>
              </a:rPr>
              <a:t>Settlement,Locality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319" y="5957031"/>
            <a:ext cx="732365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 err="1">
                <a:latin typeface="Book Antiqua" pitchFamily="18" charset="0"/>
              </a:rPr>
              <a:t>khalifatabad</a:t>
            </a:r>
            <a:r>
              <a:rPr lang="en-US" sz="2800" b="1" spc="-100" dirty="0">
                <a:latin typeface="Book Antiqua" pitchFamily="18" charset="0"/>
              </a:rPr>
              <a:t> </a:t>
            </a:r>
            <a:r>
              <a:rPr lang="bn-BD" sz="2800" b="1" spc="-100" dirty="0" smtClean="0">
                <a:latin typeface="Book Antiqua" pitchFamily="18" charset="0"/>
              </a:rPr>
              <a:t>was a muslim colony</a:t>
            </a:r>
            <a:r>
              <a:rPr lang="en-US" sz="2800" b="1" spc="-100" dirty="0" smtClean="0">
                <a:latin typeface="Book Antiqua" pitchFamily="18" charset="0"/>
              </a:rPr>
              <a:t>.</a:t>
            </a:r>
            <a:endParaRPr lang="en-US" sz="2800" b="1" spc="-100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19" y="1808534"/>
            <a:ext cx="7323651" cy="3841462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498</Words>
  <Application>Microsoft Office PowerPoint</Application>
  <PresentationFormat>Widescreen</PresentationFormat>
  <Paragraphs>96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Andalus</vt:lpstr>
      <vt:lpstr>Arial</vt:lpstr>
      <vt:lpstr>Book Antiqua</vt:lpstr>
      <vt:lpstr>Calibri</vt:lpstr>
      <vt:lpstr>Calibri Light</vt:lpstr>
      <vt:lpstr>Century Gothic</vt:lpstr>
      <vt:lpstr>Elephant</vt:lpstr>
      <vt:lpstr>Garamond</vt:lpstr>
      <vt:lpstr>Times New Roman</vt:lpstr>
      <vt:lpstr>Vrinda</vt:lpstr>
      <vt:lpstr>Wingdings</vt:lpstr>
      <vt:lpstr>Savon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Personal</cp:lastModifiedBy>
  <cp:revision>41</cp:revision>
  <dcterms:created xsi:type="dcterms:W3CDTF">2017-09-24T12:42:06Z</dcterms:created>
  <dcterms:modified xsi:type="dcterms:W3CDTF">2017-10-03T01:36:40Z</dcterms:modified>
</cp:coreProperties>
</file>